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13716000" cx="24384000"/>
  <p:notesSz cx="6858000" cy="9144000"/>
  <p:embeddedFontLst>
    <p:embeddedFont>
      <p:font typeface="Work Sans"/>
      <p:regular r:id="rId20"/>
      <p:bold r:id="rId21"/>
      <p:italic r:id="rId22"/>
      <p:boldItalic r:id="rId23"/>
    </p:embeddedFont>
    <p:embeddedFont>
      <p:font typeface="Work Sans Light"/>
      <p:regular r:id="rId24"/>
      <p:bold r:id="rId25"/>
      <p:italic r:id="rId26"/>
      <p:boldItalic r:id="rId27"/>
    </p:embeddedFont>
    <p:embeddedFont>
      <p:font typeface="Helvetica Neue"/>
      <p:regular r:id="rId28"/>
      <p:bold r:id="rId29"/>
      <p:italic r:id="rId30"/>
      <p:boldItalic r:id="rId31"/>
    </p:embeddedFont>
    <p:embeddedFont>
      <p:font typeface="Roboto Mon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gVb1MQmzRXpS9wBTspBgtn628t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regular.fntdata"/><Relationship Id="rId22" Type="http://schemas.openxmlformats.org/officeDocument/2006/relationships/font" Target="fonts/WorkSans-italic.fntdata"/><Relationship Id="rId21" Type="http://schemas.openxmlformats.org/officeDocument/2006/relationships/font" Target="fonts/WorkSans-bold.fntdata"/><Relationship Id="rId24" Type="http://schemas.openxmlformats.org/officeDocument/2006/relationships/font" Target="fonts/WorkSansLight-regular.fntdata"/><Relationship Id="rId23" Type="http://schemas.openxmlformats.org/officeDocument/2006/relationships/font" Target="fonts/WorkSa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Light-italic.fntdata"/><Relationship Id="rId25" Type="http://schemas.openxmlformats.org/officeDocument/2006/relationships/font" Target="fonts/WorkSansLight-bold.fntdata"/><Relationship Id="rId28" Type="http://schemas.openxmlformats.org/officeDocument/2006/relationships/font" Target="fonts/HelveticaNeue-regular.fntdata"/><Relationship Id="rId27" Type="http://schemas.openxmlformats.org/officeDocument/2006/relationships/font" Target="fonts/WorkSans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HelveticaNeue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elveticaNeue-boldItalic.fntdata"/><Relationship Id="rId30" Type="http://schemas.openxmlformats.org/officeDocument/2006/relationships/font" Target="fonts/HelveticaNeue-italic.fntdata"/><Relationship Id="rId11" Type="http://schemas.openxmlformats.org/officeDocument/2006/relationships/slide" Target="slides/slide7.xml"/><Relationship Id="rId33" Type="http://schemas.openxmlformats.org/officeDocument/2006/relationships/font" Target="fonts/RobotoMono-bold.fntdata"/><Relationship Id="rId10" Type="http://schemas.openxmlformats.org/officeDocument/2006/relationships/slide" Target="slides/slide6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9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006bacd3c1_0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Særlig Metode Klasse. </a:t>
            </a:r>
            <a:endParaRPr/>
          </a:p>
        </p:txBody>
      </p:sp>
      <p:sp>
        <p:nvSpPr>
          <p:cNvPr id="136" name="Google Shape;136;g3006bacd3c1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Når man prøver at tilgå et index der ikke findes!</a:t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2dc0094180_0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2dc0094180_0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006bacd3c1_0_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3006bacd3c1_0_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006bacd3c1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006bacd3c1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Skal være ens type!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Sådan her </a:t>
            </a:r>
            <a:r>
              <a:rPr b="1" lang="en-US"/>
              <a:t>instantieres </a:t>
            </a:r>
            <a:r>
              <a:rPr lang="en-US"/>
              <a:t>en array med </a:t>
            </a:r>
            <a:r>
              <a:rPr b="1" lang="en-US"/>
              <a:t>new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Array er en sekvens af værdier. De kaldes ‘elements’. </a:t>
            </a:r>
            <a:endParaRPr/>
          </a:p>
        </p:txBody>
      </p:sp>
      <p:sp>
        <p:nvSpPr>
          <p:cNvPr id="94" name="Google Shape;9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Shorthand for at </a:t>
            </a:r>
            <a:r>
              <a:rPr b="1" lang="en-US"/>
              <a:t>instanciere</a:t>
            </a:r>
            <a:r>
              <a:rPr lang="en-US"/>
              <a:t> og </a:t>
            </a:r>
            <a:r>
              <a:rPr b="1" lang="en-US"/>
              <a:t>deklarere</a:t>
            </a:r>
            <a:r>
              <a:rPr lang="en-US"/>
              <a:t> en arrays værdi på én linje ser sådan her ud: </a:t>
            </a:r>
            <a:endParaRPr/>
          </a:p>
        </p:txBody>
      </p:sp>
      <p:sp>
        <p:nvSpPr>
          <p:cNvPr id="100" name="Google Shape;10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006bacd3c1_0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006bacd3c1_0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Særlig Metode Klasse. </a:t>
            </a:r>
            <a:endParaRPr/>
          </a:p>
        </p:txBody>
      </p:sp>
      <p:sp>
        <p:nvSpPr>
          <p:cNvPr id="130" name="Google Shape;13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19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19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1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8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1" name="Google Shape;51;p28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2" name="Google Shape;52;p28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2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>
  <p:cSld name="Big Fac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6" name="Google Shape;56;p29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2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0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30"/>
          <p:cNvSpPr txBox="1"/>
          <p:nvPr>
            <p:ph idx="2" type="body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3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1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1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31"/>
          <p:cNvSpPr/>
          <p:nvPr>
            <p:ph idx="4" type="pic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3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2"/>
          <p:cNvSpPr/>
          <p:nvPr>
            <p:ph idx="2" type="pic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3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0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Statem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2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2" name="Google Shape;22;p22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>
  <p:cSld name="Title &amp; Photo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/>
          <p:nvPr>
            <p:ph idx="2" type="pic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23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23"/>
          <p:cNvSpPr txBox="1"/>
          <p:nvPr>
            <p:ph idx="1" type="body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3" type="body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0" name="Google Shape;30;p2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>
  <p:cSld name="Title &amp; Photo Al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/>
          <p:nvPr>
            <p:ph idx="2" type="pic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24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4" name="Google Shape;34;p24"/>
          <p:cNvSpPr txBox="1"/>
          <p:nvPr>
            <p:ph idx="1" type="body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5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8" name="Google Shape;38;p2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6"/>
          <p:cNvSpPr txBox="1"/>
          <p:nvPr>
            <p:ph idx="1" type="body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1" name="Google Shape;41;p26"/>
          <p:cNvSpPr txBox="1"/>
          <p:nvPr>
            <p:ph idx="2" type="body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2" name="Google Shape;42;p26"/>
          <p:cNvSpPr/>
          <p:nvPr>
            <p:ph idx="3" type="pic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26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2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7" name="Google Shape;47;p27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8" name="Google Shape;48;p2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8.png"/><Relationship Id="rId10" Type="http://schemas.openxmlformats.org/officeDocument/2006/relationships/image" Target="../media/image7.png"/><Relationship Id="rId13" Type="http://schemas.openxmlformats.org/officeDocument/2006/relationships/image" Target="../media/image15.png"/><Relationship Id="rId1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9" Type="http://schemas.openxmlformats.org/officeDocument/2006/relationships/image" Target="../media/image4.png"/><Relationship Id="rId5" Type="http://schemas.openxmlformats.org/officeDocument/2006/relationships/image" Target="../media/image18.png"/><Relationship Id="rId6" Type="http://schemas.openxmlformats.org/officeDocument/2006/relationships/image" Target="../media/image16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"/>
          <p:cNvSpPr txBox="1"/>
          <p:nvPr>
            <p:ph idx="4294967295" type="ctrTitle"/>
          </p:nvPr>
        </p:nvSpPr>
        <p:spPr>
          <a:xfrm>
            <a:off x="1206496" y="2574991"/>
            <a:ext cx="21971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</a:pPr>
            <a:r>
              <a:rPr i="0" lang="en-US" sz="141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Arrays</a:t>
            </a:r>
            <a:endParaRPr sz="14100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77" name="Google Shape;77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500" y="6613591"/>
            <a:ext cx="6188008" cy="618801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"/>
          <p:cNvSpPr txBox="1"/>
          <p:nvPr/>
        </p:nvSpPr>
        <p:spPr>
          <a:xfrm>
            <a:off x="1679925" y="8883750"/>
            <a:ext cx="1772400" cy="1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</a:pPr>
            <a:r>
              <a:rPr b="1" lang="en-US" sz="14100">
                <a:latin typeface="Work Sans"/>
                <a:ea typeface="Work Sans"/>
                <a:cs typeface="Work Sans"/>
                <a:sym typeface="Work Sans"/>
              </a:rPr>
              <a:t>0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" name="Google Shape;79;p1"/>
          <p:cNvSpPr txBox="1"/>
          <p:nvPr/>
        </p:nvSpPr>
        <p:spPr>
          <a:xfrm>
            <a:off x="3757125" y="8883750"/>
            <a:ext cx="1772400" cy="1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100">
                <a:latin typeface="Work Sans"/>
                <a:ea typeface="Work Sans"/>
                <a:cs typeface="Work Sans"/>
                <a:sym typeface="Work Sans"/>
              </a:rPr>
              <a:t>1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0" name="Google Shape;80;p1"/>
          <p:cNvSpPr txBox="1"/>
          <p:nvPr/>
        </p:nvSpPr>
        <p:spPr>
          <a:xfrm>
            <a:off x="5550775" y="8883750"/>
            <a:ext cx="1772400" cy="19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100">
                <a:latin typeface="Work Sans"/>
                <a:ea typeface="Work Sans"/>
                <a:cs typeface="Work Sans"/>
                <a:sym typeface="Work Sans"/>
              </a:rPr>
              <a:t>2</a:t>
            </a:r>
            <a:endParaRPr sz="4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006bacd3c1_0_20"/>
          <p:cNvSpPr txBox="1"/>
          <p:nvPr>
            <p:ph idx="1" type="body"/>
          </p:nvPr>
        </p:nvSpPr>
        <p:spPr>
          <a:xfrm>
            <a:off x="1021200" y="564600"/>
            <a:ext cx="22353300" cy="38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</a:pP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Array Metoder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9" name="Google Shape;139;g3006bacd3c1_0_20"/>
          <p:cNvSpPr txBox="1"/>
          <p:nvPr/>
        </p:nvSpPr>
        <p:spPr>
          <a:xfrm>
            <a:off x="1021200" y="5800050"/>
            <a:ext cx="21880200" cy="75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Arrays.</a:t>
            </a:r>
            <a:r>
              <a:rPr b="1" lang="en-US" sz="4800">
                <a:latin typeface="Roboto Mono"/>
                <a:ea typeface="Roboto Mono"/>
                <a:cs typeface="Roboto Mono"/>
                <a:sym typeface="Roboto Mono"/>
              </a:rPr>
              <a:t>toString</a:t>
            </a: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(a)</a:t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Arrays.</a:t>
            </a:r>
            <a:r>
              <a:rPr b="1" lang="en-US" sz="4800">
                <a:latin typeface="Roboto Mono"/>
                <a:ea typeface="Roboto Mono"/>
                <a:cs typeface="Roboto Mono"/>
                <a:sym typeface="Roboto Mono"/>
              </a:rPr>
              <a:t>equals</a:t>
            </a: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(a1, a2) // sammenligner to arrays</a:t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Arrays</a:t>
            </a:r>
            <a:r>
              <a:rPr b="1" lang="en-US" sz="4800">
                <a:latin typeface="Roboto Mono"/>
                <a:ea typeface="Roboto Mono"/>
                <a:cs typeface="Roboto Mono"/>
                <a:sym typeface="Roboto Mono"/>
              </a:rPr>
              <a:t>.sort</a:t>
            </a: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) // Sorterer fx talrækkefølge</a:t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Arrays</a:t>
            </a:r>
            <a:r>
              <a:rPr b="1" lang="en-US" sz="4800">
                <a:latin typeface="Roboto Mono"/>
                <a:ea typeface="Roboto Mono"/>
                <a:cs typeface="Roboto Mono"/>
                <a:sym typeface="Roboto Mono"/>
              </a:rPr>
              <a:t>.copyOf</a:t>
            </a: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) // laver kopi af et array</a:t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-US" sz="4800">
                <a:latin typeface="Roboto Mono"/>
                <a:ea typeface="Roboto Mono"/>
                <a:cs typeface="Roboto Mono"/>
                <a:sym typeface="Roboto Mono"/>
              </a:rPr>
              <a:t>.length</a:t>
            </a: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 // en built-in constant - ingen argumenter()</a:t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4" name="Google Shape;14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725" y="4526925"/>
            <a:ext cx="21283449" cy="6979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5" name="Google Shape;14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6305" y="6253249"/>
            <a:ext cx="1372190" cy="26840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23053" y="6531438"/>
            <a:ext cx="1675698" cy="21277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97389" y="6531438"/>
            <a:ext cx="1571062" cy="21277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8" name="Google Shape;148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54144" y="6606267"/>
            <a:ext cx="1825594" cy="19780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9" name="Google Shape;149;p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522169" y="6606267"/>
            <a:ext cx="1378727" cy="19780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835130" y="6604278"/>
            <a:ext cx="1694503" cy="19820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1" name="Google Shape;151;p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3475387" y="6484612"/>
            <a:ext cx="1694503" cy="22213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2" name="Google Shape;152;p9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4765930" y="6484612"/>
            <a:ext cx="1513890" cy="22213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3" name="Google Shape;153;p9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6196312" y="6434513"/>
            <a:ext cx="1694502" cy="23215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4" name="Google Shape;154;p9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17516115" y="6572268"/>
            <a:ext cx="1694503" cy="204604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9"/>
          <p:cNvSpPr txBox="1"/>
          <p:nvPr>
            <p:ph type="title"/>
          </p:nvPr>
        </p:nvSpPr>
        <p:spPr>
          <a:xfrm>
            <a:off x="1206500" y="1900950"/>
            <a:ext cx="21971100" cy="14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</a:pPr>
            <a:r>
              <a:rPr lang="en-US" sz="8500">
                <a:latin typeface="Work Sans Light"/>
                <a:ea typeface="Work Sans Light"/>
                <a:cs typeface="Work Sans Light"/>
                <a:sym typeface="Work Sans Light"/>
              </a:rPr>
              <a:t>Eksempel: </a:t>
            </a:r>
            <a:r>
              <a:rPr b="1" lang="en-US" sz="8500">
                <a:latin typeface="Work Sans"/>
                <a:ea typeface="Work Sans"/>
                <a:cs typeface="Work Sans"/>
                <a:sym typeface="Work Sans"/>
              </a:rPr>
              <a:t>Katte</a:t>
            </a:r>
            <a:r>
              <a:rPr b="1" lang="en-US" sz="8500">
                <a:latin typeface="Work Sans"/>
                <a:ea typeface="Work Sans"/>
                <a:cs typeface="Work Sans"/>
                <a:sym typeface="Work Sans"/>
              </a:rPr>
              <a:t> objekter i et KatteArray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</a:pP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Arrays Opsummeret: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61" name="Google Shape;161;p12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609600" lvl="0" marL="609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Work Sans"/>
              <a:buChar char="•"/>
            </a:pP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Arrays indeholder data i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 en</a:t>
            </a: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b="1"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index-base</a:t>
            </a: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ret</a:t>
            </a:r>
            <a:r>
              <a:rPr b="1"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stru</a:t>
            </a: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ktur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  <a:p>
            <a:pPr indent="-609600" lvl="0" marL="609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Work Sans"/>
              <a:buChar char="•"/>
            </a:pP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Arrays kan indeholde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primitive v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ærdier</a:t>
            </a: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&amp; obje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kter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-609600" lvl="0" marL="609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Work Sans"/>
              <a:buChar char="•"/>
            </a:pP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Element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er i et</a:t>
            </a: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array kan ti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lgås vha. deres</a:t>
            </a: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index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-609600" lvl="0" marL="609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Work Sans"/>
              <a:buChar char="•"/>
            </a:pP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Arrays kan blive brugt som paramet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re</a:t>
            </a: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i met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oder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-609600" lvl="0" marL="60960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Work Sans"/>
              <a:buChar char="•"/>
            </a:pPr>
            <a:r>
              <a:rPr i="0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Arrays </a:t>
            </a:r>
            <a:r>
              <a:rPr b="1" i="1" lang="en-US">
                <a:latin typeface="Work Sans"/>
                <a:ea typeface="Work Sans"/>
                <a:cs typeface="Work Sans"/>
                <a:sym typeface="Work Sans"/>
              </a:rPr>
              <a:t>skal</a:t>
            </a:r>
            <a:r>
              <a:rPr i="1" lang="en-US">
                <a:latin typeface="Work Sans"/>
                <a:ea typeface="Work Sans"/>
                <a:cs typeface="Work Sans"/>
                <a:sym typeface="Work Sans"/>
              </a:rPr>
              <a:t> have en bestemt</a:t>
            </a:r>
            <a:r>
              <a:rPr i="1" lang="en-US" sz="48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 length</a:t>
            </a:r>
            <a:endParaRPr i="1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66" name="Google Shape;16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38" y="6351374"/>
            <a:ext cx="17058524" cy="101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2dc0094180_0_4"/>
          <p:cNvSpPr txBox="1"/>
          <p:nvPr>
            <p:ph type="title"/>
          </p:nvPr>
        </p:nvSpPr>
        <p:spPr>
          <a:xfrm>
            <a:off x="1206500" y="1079500"/>
            <a:ext cx="21971100" cy="14331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Indbyggede metoder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72" name="Google Shape;172;g32dc0094180_0_4"/>
          <p:cNvSpPr txBox="1"/>
          <p:nvPr>
            <p:ph idx="2" type="body"/>
          </p:nvPr>
        </p:nvSpPr>
        <p:spPr>
          <a:xfrm>
            <a:off x="1206500" y="4248504"/>
            <a:ext cx="21971100" cy="82560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533400" lvl="0" marL="457200" rtl="0" algn="l">
              <a:lnSpc>
                <a:spcPct val="200000"/>
              </a:lnSpc>
              <a:spcBef>
                <a:spcPts val="4500"/>
              </a:spcBef>
              <a:spcAft>
                <a:spcPts val="0"/>
              </a:spcAft>
              <a:buSzPts val="4800"/>
              <a:buFont typeface="Courier New"/>
              <a:buChar char="•"/>
            </a:pPr>
            <a:r>
              <a:rPr b="1" lang="en-US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Arrays.stream(numbers).sum()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konverterer et array til en stream som kan bruge metode sum(), og andre metoder såsom filtrering, mapping, reducering.For meget store datasæt er loops hurtigere!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-5334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ourier New"/>
              <a:buChar char="•"/>
            </a:pPr>
            <a:r>
              <a:rPr b="1" lang="en-US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.sum()</a:t>
            </a:r>
            <a:r>
              <a:rPr lang="en-US">
                <a:highlight>
                  <a:schemeClr val="lt1"/>
                </a:highlight>
                <a:latin typeface="Work Sans"/>
                <a:ea typeface="Work Sans"/>
                <a:cs typeface="Work Sans"/>
                <a:sym typeface="Work Sans"/>
              </a:rPr>
              <a:t>kan kun bruges i loops </a:t>
            </a:r>
            <a:endParaRPr>
              <a:highlight>
                <a:schemeClr val="lt1"/>
              </a:highlight>
              <a:latin typeface="Work Sans"/>
              <a:ea typeface="Work Sans"/>
              <a:cs typeface="Work Sans"/>
              <a:sym typeface="Work Sans"/>
            </a:endParaRPr>
          </a:p>
          <a:p>
            <a:pPr indent="-369189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14"/>
              <a:buChar char="•"/>
            </a:pPr>
            <a:r>
              <a:rPr b="1" lang="en-US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Math.min()</a:t>
            </a:r>
            <a:r>
              <a:rPr lang="en-US"/>
              <a:t>, </a:t>
            </a:r>
            <a:r>
              <a:rPr b="1" lang="en-US">
                <a:solidFill>
                  <a:srgbClr val="980000"/>
                </a:solidFill>
                <a:highlight>
                  <a:srgbClr val="FFE2FC"/>
                </a:highlight>
                <a:latin typeface="Courier New"/>
                <a:ea typeface="Courier New"/>
                <a:cs typeface="Courier New"/>
                <a:sym typeface="Courier New"/>
              </a:rPr>
              <a:t>Math.max() </a:t>
            </a:r>
            <a:r>
              <a:rPr lang="en-US">
                <a:highlight>
                  <a:schemeClr val="lt1"/>
                </a:highlight>
                <a:latin typeface="Work Sans"/>
                <a:ea typeface="Work Sans"/>
                <a:cs typeface="Work Sans"/>
                <a:sym typeface="Work Sans"/>
              </a:rPr>
              <a:t>Finder højeste og mindste tal i array</a:t>
            </a:r>
            <a:endParaRPr>
              <a:highlight>
                <a:schemeClr val="lt1"/>
              </a:highlight>
              <a:latin typeface="Work Sans"/>
              <a:ea typeface="Work Sans"/>
              <a:cs typeface="Work Sans"/>
              <a:sym typeface="Work Sans"/>
            </a:endParaRPr>
          </a:p>
          <a:p>
            <a:pPr indent="-369189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14"/>
              <a:buFont typeface="Work Sans"/>
              <a:buChar char="•"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006bacd3c1_0_28"/>
          <p:cNvSpPr txBox="1"/>
          <p:nvPr>
            <p:ph type="title"/>
          </p:nvPr>
        </p:nvSpPr>
        <p:spPr>
          <a:xfrm>
            <a:off x="1206496" y="4533900"/>
            <a:ext cx="21971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</a:pP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Øvelser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E2FC"/>
            </a:gs>
            <a:gs pos="100000">
              <a:schemeClr val="l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"/>
          <p:cNvSpPr txBox="1"/>
          <p:nvPr>
            <p:ph type="title"/>
          </p:nvPr>
        </p:nvSpPr>
        <p:spPr>
          <a:xfrm>
            <a:off x="912500" y="2479875"/>
            <a:ext cx="21733800" cy="7004100"/>
          </a:xfrm>
          <a:prstGeom prst="rect">
            <a:avLst/>
          </a:prstGeom>
          <a:solidFill>
            <a:schemeClr val="lt1"/>
          </a:solidFill>
          <a:ln cap="flat" cmpd="sng" w="2286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71428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4200"/>
              <a:buFont typeface="Times"/>
              <a:buNone/>
            </a:pP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Datastrukturer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71428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4200"/>
              <a:buFont typeface="Times"/>
              <a:buNone/>
            </a:pPr>
            <a:r>
              <a:rPr lang="en-US" sz="4200">
                <a:solidFill>
                  <a:srgbClr val="202122"/>
                </a:solidFill>
                <a:latin typeface="Work Sans"/>
                <a:ea typeface="Work Sans"/>
                <a:cs typeface="Work Sans"/>
                <a:sym typeface="Work Sans"/>
              </a:rPr>
              <a:t>Fællesbetegnelse for data, der er organiseret i elementer, som kan tilføjes eller fjernes fra strukturen. Nogle datastrukturer forudsætter, at dataelementerne hver har et nøglefelt, der kan sorteres efter.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86" name="Google Shape;86;p3"/>
          <p:cNvSpPr txBox="1"/>
          <p:nvPr/>
        </p:nvSpPr>
        <p:spPr>
          <a:xfrm>
            <a:off x="675291" y="12293475"/>
            <a:ext cx="169410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4000"/>
              <a:buFont typeface="Helvetica Neue"/>
              <a:buNone/>
            </a:pPr>
            <a:r>
              <a:rPr i="0" lang="en-US" sz="4000" u="none" cap="none" strike="noStrike">
                <a:solidFill>
                  <a:srgbClr val="5E5E5E"/>
                </a:solidFill>
                <a:latin typeface="Work Sans"/>
                <a:ea typeface="Work Sans"/>
                <a:cs typeface="Work Sans"/>
                <a:sym typeface="Work Sans"/>
              </a:rPr>
              <a:t>https://da.wikipedia.org/wiki/Datastruktur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06bacd3c1_0_0"/>
          <p:cNvSpPr txBox="1"/>
          <p:nvPr>
            <p:ph type="title"/>
          </p:nvPr>
        </p:nvSpPr>
        <p:spPr>
          <a:xfrm>
            <a:off x="1206496" y="4533900"/>
            <a:ext cx="21971100" cy="46482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Opbevaring af </a:t>
            </a: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M</a:t>
            </a: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ange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 Værdier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96" name="Google Shape;9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8585" y="6268640"/>
            <a:ext cx="14626830" cy="39290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7" name="Google Shape;9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39507" y="4598789"/>
            <a:ext cx="11304986" cy="1410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02" name="Google Shape;10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1043" y="5809969"/>
            <a:ext cx="8786814" cy="10537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3" name="Google Shape;10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58875" y="2358309"/>
            <a:ext cx="4000500" cy="101798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6"/>
          <p:cNvSpPr txBox="1"/>
          <p:nvPr/>
        </p:nvSpPr>
        <p:spPr>
          <a:xfrm>
            <a:off x="2428868" y="4525062"/>
            <a:ext cx="8199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4000"/>
              <a:buFont typeface="Helvetica Neue"/>
              <a:buNone/>
            </a:pPr>
            <a:r>
              <a:rPr b="0" i="0" lang="en-US" sz="40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Vs.</a:t>
            </a:r>
            <a:endParaRPr/>
          </a:p>
        </p:txBody>
      </p:sp>
      <p:sp>
        <p:nvSpPr>
          <p:cNvPr id="105" name="Google Shape;105;p6"/>
          <p:cNvSpPr txBox="1"/>
          <p:nvPr/>
        </p:nvSpPr>
        <p:spPr>
          <a:xfrm>
            <a:off x="2428868" y="7805004"/>
            <a:ext cx="8199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4000"/>
              <a:buFont typeface="Helvetica Neue"/>
              <a:buNone/>
            </a:pPr>
            <a:r>
              <a:rPr b="0" i="0" lang="en-US" sz="40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Vs.</a:t>
            </a:r>
            <a:endParaRPr/>
          </a:p>
        </p:txBody>
      </p:sp>
      <p:pic>
        <p:nvPicPr>
          <p:cNvPr descr="Image" id="106" name="Google Shape;10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06734" y="9423399"/>
            <a:ext cx="11780157" cy="96772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6"/>
          <p:cNvSpPr/>
          <p:nvPr/>
        </p:nvSpPr>
        <p:spPr>
          <a:xfrm>
            <a:off x="2428871" y="2232301"/>
            <a:ext cx="2592900" cy="1269900"/>
          </a:xfrm>
          <a:prstGeom prst="rect">
            <a:avLst/>
          </a:prstGeom>
          <a:solidFill>
            <a:srgbClr val="FFE2FC"/>
          </a:solidFill>
          <a:ln cap="flat" cmpd="sng" w="228600">
            <a:solidFill>
              <a:srgbClr val="FFE2F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</a:t>
            </a:r>
            <a:endParaRPr b="1"/>
          </a:p>
        </p:txBody>
      </p:sp>
      <p:sp>
        <p:nvSpPr>
          <p:cNvPr id="108" name="Google Shape;108;p6"/>
          <p:cNvSpPr/>
          <p:nvPr/>
        </p:nvSpPr>
        <p:spPr>
          <a:xfrm>
            <a:off x="2428887" y="5764825"/>
            <a:ext cx="4000500" cy="1269900"/>
          </a:xfrm>
          <a:prstGeom prst="rect">
            <a:avLst/>
          </a:prstGeom>
          <a:solidFill>
            <a:srgbClr val="FFC0CB"/>
          </a:solidFill>
          <a:ln cap="flat" cmpd="sng" w="228600">
            <a:solidFill>
              <a:srgbClr val="FFC0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Instantiated array sized 10</a:t>
            </a:r>
            <a:endParaRPr b="1"/>
          </a:p>
        </p:txBody>
      </p:sp>
      <p:sp>
        <p:nvSpPr>
          <p:cNvPr id="109" name="Google Shape;109;p6"/>
          <p:cNvSpPr/>
          <p:nvPr/>
        </p:nvSpPr>
        <p:spPr>
          <a:xfrm>
            <a:off x="2428875" y="9272260"/>
            <a:ext cx="4000500" cy="1270001"/>
          </a:xfrm>
          <a:prstGeom prst="rect">
            <a:avLst/>
          </a:prstGeom>
          <a:solidFill>
            <a:srgbClr val="FDDF5B"/>
          </a:solidFill>
          <a:ln cap="flat" cmpd="sng" w="228600">
            <a:solidFill>
              <a:srgbClr val="FDDF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</a:pPr>
            <a:r>
              <a:rPr b="1" i="0" lang="en-US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Initialised array with int values 1-10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006bacd3c1_0_4"/>
          <p:cNvSpPr txBox="1"/>
          <p:nvPr>
            <p:ph type="title"/>
          </p:nvPr>
        </p:nvSpPr>
        <p:spPr>
          <a:xfrm>
            <a:off x="1206496" y="1257300"/>
            <a:ext cx="21971100" cy="46482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Ligesom ved strings er </a:t>
            </a: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første element i et array 0</a:t>
            </a:r>
            <a:r>
              <a:rPr lang="en-US">
                <a:latin typeface="Work Sans"/>
                <a:ea typeface="Work Sans"/>
                <a:cs typeface="Work Sans"/>
                <a:sym typeface="Work Sans"/>
              </a:rPr>
              <a:t>, ikke 1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5" name="Google Shape;115;g3006bacd3c1_0_4"/>
          <p:cNvSpPr txBox="1"/>
          <p:nvPr/>
        </p:nvSpPr>
        <p:spPr>
          <a:xfrm>
            <a:off x="1206500" y="8239550"/>
            <a:ext cx="21971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" name="Google Shape;116;g3006bacd3c1_0_4"/>
          <p:cNvSpPr txBox="1"/>
          <p:nvPr/>
        </p:nvSpPr>
        <p:spPr>
          <a:xfrm>
            <a:off x="1206500" y="7199925"/>
            <a:ext cx="219711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System.out.println(“Det første element er “ mitArray[0]);</a:t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/>
          <p:nvPr>
            <p:ph type="title"/>
          </p:nvPr>
        </p:nvSpPr>
        <p:spPr>
          <a:xfrm>
            <a:off x="1206496" y="4533900"/>
            <a:ext cx="219711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</a:pPr>
            <a:r>
              <a:rPr lang="en-US" sz="11600">
                <a:latin typeface="Work Sans Light"/>
                <a:ea typeface="Work Sans Light"/>
                <a:cs typeface="Work Sans Light"/>
                <a:sym typeface="Work Sans Light"/>
              </a:rPr>
              <a:t>E</a:t>
            </a:r>
            <a:r>
              <a:rPr lang="en-US">
                <a:latin typeface="Work Sans Light"/>
                <a:ea typeface="Work Sans Light"/>
                <a:cs typeface="Work Sans Light"/>
                <a:sym typeface="Work Sans Light"/>
              </a:rPr>
              <a:t>ksempel</a:t>
            </a:r>
            <a:r>
              <a:rPr lang="en-US" sz="11600">
                <a:latin typeface="Work Sans Light"/>
                <a:ea typeface="Work Sans Light"/>
                <a:cs typeface="Work Sans Light"/>
                <a:sym typeface="Work Sans Light"/>
              </a:rPr>
              <a:t>: </a:t>
            </a:r>
            <a:r>
              <a:rPr b="1" lang="en-US" sz="11600">
                <a:latin typeface="Work Sans"/>
                <a:ea typeface="Work Sans"/>
                <a:cs typeface="Work Sans"/>
                <a:sym typeface="Work Sans"/>
              </a:rPr>
              <a:t>Find </a:t>
            </a: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s</a:t>
            </a:r>
            <a:r>
              <a:rPr b="1" lang="en-US" sz="11600">
                <a:latin typeface="Work Sans"/>
                <a:ea typeface="Work Sans"/>
                <a:cs typeface="Work Sans"/>
                <a:sym typeface="Work Sans"/>
              </a:rPr>
              <a:t>um af 3 integers </a:t>
            </a: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i</a:t>
            </a:r>
            <a:r>
              <a:rPr b="1" lang="en-US" sz="11600"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et</a:t>
            </a:r>
            <a:r>
              <a:rPr b="1" lang="en-US" sz="11600">
                <a:latin typeface="Work Sans"/>
                <a:ea typeface="Work Sans"/>
                <a:cs typeface="Work Sans"/>
                <a:sym typeface="Work Sans"/>
              </a:rPr>
              <a:t> array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 fontScale="90000"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/>
              <a:buNone/>
            </a:pPr>
            <a:r>
              <a:rPr lang="en-US" sz="10208">
                <a:latin typeface="Work Sans"/>
                <a:ea typeface="Work Sans"/>
                <a:cs typeface="Work Sans"/>
                <a:sym typeface="Work Sans"/>
              </a:rPr>
              <a:t>Øvelse</a:t>
            </a:r>
            <a:r>
              <a:rPr lang="en-US" sz="10208">
                <a:latin typeface="Work Sans"/>
                <a:ea typeface="Work Sans"/>
                <a:cs typeface="Work Sans"/>
                <a:sym typeface="Work Sans"/>
              </a:rPr>
              <a:t> 30 min: 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Helvetica Neue"/>
              <a:buNone/>
            </a:pPr>
            <a:r>
              <a:rPr lang="en-US" sz="10208">
                <a:latin typeface="Work Sans"/>
                <a:ea typeface="Work Sans"/>
                <a:cs typeface="Work Sans"/>
                <a:sym typeface="Work Sans"/>
              </a:rPr>
              <a:t>Skriv en</a:t>
            </a:r>
            <a:r>
              <a:rPr lang="en-US" sz="10208">
                <a:latin typeface="Work Sans"/>
                <a:ea typeface="Work Sans"/>
                <a:cs typeface="Work Sans"/>
                <a:sym typeface="Work Sans"/>
              </a:rPr>
              <a:t> metode der både lægger alle tallene sammen og returnerer alle værdierne af integers i et array 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7" name="Google Shape;127;p8"/>
          <p:cNvSpPr txBox="1"/>
          <p:nvPr/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</a:pPr>
            <a:r>
              <a:rPr b="1" i="0" lang="en-US" sz="11600" u="none" cap="none" strike="noStrike">
                <a:solidFill>
                  <a:srgbClr val="000000"/>
                </a:solidFill>
                <a:latin typeface="Work Sans"/>
                <a:ea typeface="Work Sans"/>
                <a:cs typeface="Work Sans"/>
                <a:sym typeface="Work Sans"/>
              </a:rPr>
              <a:t>Array + loop</a:t>
            </a:r>
            <a:endParaRPr sz="11600"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"/>
          <p:cNvSpPr txBox="1"/>
          <p:nvPr>
            <p:ph idx="1" type="body"/>
          </p:nvPr>
        </p:nvSpPr>
        <p:spPr>
          <a:xfrm>
            <a:off x="1021200" y="564600"/>
            <a:ext cx="22353300" cy="38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</a:pPr>
            <a:r>
              <a:rPr b="1" lang="en-US">
                <a:latin typeface="Work Sans"/>
                <a:ea typeface="Work Sans"/>
                <a:cs typeface="Work Sans"/>
                <a:sym typeface="Work Sans"/>
              </a:rPr>
              <a:t>java.util.Arrays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3" name="Google Shape;133;p10"/>
          <p:cNvSpPr txBox="1"/>
          <p:nvPr/>
        </p:nvSpPr>
        <p:spPr>
          <a:xfrm>
            <a:off x="1021200" y="5800050"/>
            <a:ext cx="201633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int[] a = { 1, 2, 3 };</a:t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Roboto Mono"/>
                <a:ea typeface="Roboto Mono"/>
                <a:cs typeface="Roboto Mono"/>
                <a:sym typeface="Roboto Mono"/>
              </a:rPr>
              <a:t>System.out.println(Arrays.toString(a));</a:t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